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1633" autoAdjust="0"/>
  </p:normalViewPr>
  <p:slideViewPr>
    <p:cSldViewPr snapToGrid="0">
      <p:cViewPr varScale="1">
        <p:scale>
          <a:sx n="103" d="100"/>
          <a:sy n="103" d="100"/>
        </p:scale>
        <p:origin x="14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59902-09FE-43D8-9887-B52744493DD2}" type="datetimeFigureOut">
              <a:rPr lang="en-US" smtClean="0"/>
              <a:t>2/24/20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E0D46-1842-49CA-A0CC-9A6103E833A3}" type="slidenum">
              <a:rPr lang="en-US" smtClean="0"/>
              <a:t>‹#›</a:t>
            </a:fld>
            <a:endParaRPr lang="en-US"/>
          </a:p>
        </p:txBody>
      </p:sp>
    </p:spTree>
    <p:extLst>
      <p:ext uri="{BB962C8B-B14F-4D97-AF65-F5344CB8AC3E}">
        <p14:creationId xmlns:p14="http://schemas.microsoft.com/office/powerpoint/2010/main" val="3627557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Hello,</a:t>
            </a:r>
            <a:r>
              <a:rPr lang="en-US" baseline="0" dirty="0"/>
              <a:t> My name </a:t>
            </a:r>
            <a:r>
              <a:rPr lang="en-US" sz="1200" kern="1200" dirty="0">
                <a:solidFill>
                  <a:schemeClr val="tx1"/>
                </a:solidFill>
                <a:effectLst/>
                <a:latin typeface="+mn-lt"/>
                <a:ea typeface="+mn-ea"/>
                <a:cs typeface="+mn-cs"/>
              </a:rPr>
              <a:t>Ian Ki-</a:t>
            </a:r>
            <a:r>
              <a:rPr lang="en-US" sz="1200" kern="1200" dirty="0" err="1">
                <a:solidFill>
                  <a:schemeClr val="tx1"/>
                </a:solidFill>
                <a:effectLst/>
                <a:latin typeface="+mn-lt"/>
                <a:ea typeface="+mn-ea"/>
                <a:cs typeface="+mn-cs"/>
              </a:rPr>
              <a:t>Hoon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Suh</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Welcome to this presentation of my business plan and financial plan for the intended enterprise.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C3E0D46-1842-49CA-A0CC-9A6103E833A3}" type="slidenum">
              <a:rPr lang="en-US" smtClean="0"/>
              <a:t>1</a:t>
            </a:fld>
            <a:endParaRPr lang="en-US"/>
          </a:p>
        </p:txBody>
      </p:sp>
    </p:spTree>
    <p:extLst>
      <p:ext uri="{BB962C8B-B14F-4D97-AF65-F5344CB8AC3E}">
        <p14:creationId xmlns:p14="http://schemas.microsoft.com/office/powerpoint/2010/main" val="342095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business will be called Drizzling</a:t>
            </a:r>
            <a:r>
              <a:rPr lang="en-US" baseline="0" dirty="0"/>
              <a:t> investment and will be a social enterprise type of business. The main aim of starting the business will be to ensure continuous availability of clean water to the community members.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2</a:t>
            </a:fld>
            <a:endParaRPr lang="en-US"/>
          </a:p>
        </p:txBody>
      </p:sp>
    </p:spTree>
    <p:extLst>
      <p:ext uri="{BB962C8B-B14F-4D97-AF65-F5344CB8AC3E}">
        <p14:creationId xmlns:p14="http://schemas.microsoft.com/office/powerpoint/2010/main" val="1837033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business</a:t>
            </a:r>
            <a:r>
              <a:rPr lang="en-US" baseline="0" dirty="0"/>
              <a:t> will mainly concentrate in purification of water. Additionally, the business will also be distributing the purified drinking water to the different parts of the target market.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3</a:t>
            </a:fld>
            <a:endParaRPr lang="en-US"/>
          </a:p>
        </p:txBody>
      </p:sp>
    </p:spTree>
    <p:extLst>
      <p:ext uri="{BB962C8B-B14F-4D97-AF65-F5344CB8AC3E}">
        <p14:creationId xmlns:p14="http://schemas.microsoft.com/office/powerpoint/2010/main" val="1659420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business majorly targets to sell the purified water to institutions including schools and healthcare facilities. Additionally, the business also intends to sell the purified water to public and private offices and also to the local community.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4</a:t>
            </a:fld>
            <a:endParaRPr lang="en-US"/>
          </a:p>
        </p:txBody>
      </p:sp>
    </p:spTree>
    <p:extLst>
      <p:ext uri="{BB962C8B-B14F-4D97-AF65-F5344CB8AC3E}">
        <p14:creationId xmlns:p14="http://schemas.microsoft.com/office/powerpoint/2010/main" val="3791624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business</a:t>
            </a:r>
            <a:r>
              <a:rPr lang="en-US" baseline="0" dirty="0"/>
              <a:t> will be purifying clean water that will be sourced from the nearby clean water bodies. Additionally, the business will also seek to get water that is collected from rooftops for purification also.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5</a:t>
            </a:fld>
            <a:endParaRPr lang="en-US"/>
          </a:p>
        </p:txBody>
      </p:sp>
    </p:spTree>
    <p:extLst>
      <p:ext uri="{BB962C8B-B14F-4D97-AF65-F5344CB8AC3E}">
        <p14:creationId xmlns:p14="http://schemas.microsoft.com/office/powerpoint/2010/main" val="230864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enterprise will continuously be maintaining a strong capital base. The entire management team of the business will be aggressive and remain focused on the business goal. Additionally, the enterprise prides itself on a unique and robust strategy for marketing.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6</a:t>
            </a:fld>
            <a:endParaRPr lang="en-US"/>
          </a:p>
        </p:txBody>
      </p:sp>
    </p:spTree>
    <p:extLst>
      <p:ext uri="{BB962C8B-B14F-4D97-AF65-F5344CB8AC3E}">
        <p14:creationId xmlns:p14="http://schemas.microsoft.com/office/powerpoint/2010/main" val="1441558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employees that the enterprise will hire will have robust</a:t>
            </a:r>
            <a:r>
              <a:rPr lang="en-US" baseline="0" dirty="0"/>
              <a:t> experience in purification and distribution but lack experience in social entrepreneurship. The enterprise is a capital intensive venture hence needs reliable financial back-up. Also, due to humble beginnings, there is low chances of trust among most of the key stakeholders.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7</a:t>
            </a:fld>
            <a:endParaRPr lang="en-US"/>
          </a:p>
        </p:txBody>
      </p:sp>
    </p:spTree>
    <p:extLst>
      <p:ext uri="{BB962C8B-B14F-4D97-AF65-F5344CB8AC3E}">
        <p14:creationId xmlns:p14="http://schemas.microsoft.com/office/powerpoint/2010/main" val="2065350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enterprise will consider having</a:t>
            </a:r>
            <a:r>
              <a:rPr lang="en-US" baseline="0" dirty="0"/>
              <a:t> activists to assist in pushing for activities. The enterprise will consider its beneficiaries as part of the business implementation. Due to how the project will be community-based, the enterprise will have the opportunity to get valuable donors quickly.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8</a:t>
            </a:fld>
            <a:endParaRPr lang="en-US"/>
          </a:p>
        </p:txBody>
      </p:sp>
    </p:spTree>
    <p:extLst>
      <p:ext uri="{BB962C8B-B14F-4D97-AF65-F5344CB8AC3E}">
        <p14:creationId xmlns:p14="http://schemas.microsoft.com/office/powerpoint/2010/main" val="363990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of the political environments might affect the enterprise especially on capital acquisition. Additionally, there are several enterprises with activities in  the areas hence posing threat to the enterprise. Next, there are some advanced technologies that are necessary but the business cannot acquire as at now.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9</a:t>
            </a:fld>
            <a:endParaRPr lang="en-US"/>
          </a:p>
        </p:txBody>
      </p:sp>
    </p:spTree>
    <p:extLst>
      <p:ext uri="{BB962C8B-B14F-4D97-AF65-F5344CB8AC3E}">
        <p14:creationId xmlns:p14="http://schemas.microsoft.com/office/powerpoint/2010/main" val="320028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enterprise will have an initial capital of $500,000 that</a:t>
            </a:r>
            <a:r>
              <a:rPr lang="en-US" baseline="0" dirty="0"/>
              <a:t> </a:t>
            </a:r>
            <a:r>
              <a:rPr lang="en-US" dirty="0"/>
              <a:t>is</a:t>
            </a:r>
            <a:r>
              <a:rPr lang="en-US" baseline="0" dirty="0"/>
              <a:t> intended to help the business for the first and second year of investments. Additionally, the enterprise will be aggressive in looking for private donors to donate more capital to the business.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10</a:t>
            </a:fld>
            <a:endParaRPr lang="en-US"/>
          </a:p>
        </p:txBody>
      </p:sp>
    </p:spTree>
    <p:extLst>
      <p:ext uri="{BB962C8B-B14F-4D97-AF65-F5344CB8AC3E}">
        <p14:creationId xmlns:p14="http://schemas.microsoft.com/office/powerpoint/2010/main" val="933316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assumptions</a:t>
            </a:r>
            <a:r>
              <a:rPr lang="en-US" baseline="0" dirty="0"/>
              <a:t> have been made when coming up with the initial financials of the enterprise. First, the enterprise assumes that the economy will be favorable so that all activities are carried out. Additionally, it assumes that there will be many donors available in the local community. Lastly, the enterprise also assumes that the interest rate will be ranging around 10% for the first two tears.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11</a:t>
            </a:fld>
            <a:endParaRPr lang="en-US"/>
          </a:p>
        </p:txBody>
      </p:sp>
    </p:spTree>
    <p:extLst>
      <p:ext uri="{BB962C8B-B14F-4D97-AF65-F5344CB8AC3E}">
        <p14:creationId xmlns:p14="http://schemas.microsoft.com/office/powerpoint/2010/main" val="913536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it’s a start up business, the enterprise projects to incur several expenditures including rent, utilities, employees’ salaries, training, taxes, and marketing. More capital will be allocated to the marketing department to ease the process of looking for new business.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12</a:t>
            </a:fld>
            <a:endParaRPr lang="en-US"/>
          </a:p>
        </p:txBody>
      </p:sp>
    </p:spTree>
    <p:extLst>
      <p:ext uri="{BB962C8B-B14F-4D97-AF65-F5344CB8AC3E}">
        <p14:creationId xmlns:p14="http://schemas.microsoft.com/office/powerpoint/2010/main" val="3790100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For the first two years, the depreciation cost is predicted to be low to the extend of being insignificant. </a:t>
            </a:r>
          </a:p>
          <a:p>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13</a:t>
            </a:fld>
            <a:endParaRPr lang="en-US"/>
          </a:p>
        </p:txBody>
      </p:sp>
    </p:spTree>
    <p:extLst>
      <p:ext uri="{BB962C8B-B14F-4D97-AF65-F5344CB8AC3E}">
        <p14:creationId xmlns:p14="http://schemas.microsoft.com/office/powerpoint/2010/main" val="3343760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the enterprise will serve the local community, there is need to involve the community members in the process of implementation. The enterprise targets the youths will the community to be the first source of labor force.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14</a:t>
            </a:fld>
            <a:endParaRPr lang="en-US"/>
          </a:p>
        </p:txBody>
      </p:sp>
    </p:spTree>
    <p:extLst>
      <p:ext uri="{BB962C8B-B14F-4D97-AF65-F5344CB8AC3E}">
        <p14:creationId xmlns:p14="http://schemas.microsoft.com/office/powerpoint/2010/main" val="2777545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will be divided into three major segments</a:t>
            </a:r>
            <a:r>
              <a:rPr lang="en-US" baseline="0" dirty="0"/>
              <a:t> that is aged population, wholesalers and retailers. The aged population will have their bottled water delivered physically to their locations. The wholesalers will either have their orders delivered or visit the enterprise to collect their order. The enterprise will deliver bottled water to the local retailers.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15</a:t>
            </a:fld>
            <a:endParaRPr lang="en-US"/>
          </a:p>
        </p:txBody>
      </p:sp>
    </p:spTree>
    <p:extLst>
      <p:ext uri="{BB962C8B-B14F-4D97-AF65-F5344CB8AC3E}">
        <p14:creationId xmlns:p14="http://schemas.microsoft.com/office/powerpoint/2010/main" val="706832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first</a:t>
            </a:r>
            <a:r>
              <a:rPr lang="en-US" baseline="0" dirty="0"/>
              <a:t> two years of operation, the business will much depend on external funding.. The community members will be persuaded to become stakeholders. The stakeholders will be required to re-subscribe annually to ensure continuous funding.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16</a:t>
            </a:fld>
            <a:endParaRPr lang="en-US"/>
          </a:p>
        </p:txBody>
      </p:sp>
    </p:spTree>
    <p:extLst>
      <p:ext uri="{BB962C8B-B14F-4D97-AF65-F5344CB8AC3E}">
        <p14:creationId xmlns:p14="http://schemas.microsoft.com/office/powerpoint/2010/main" val="494734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Membership</a:t>
            </a:r>
            <a:r>
              <a:rPr lang="en-US" baseline="0" dirty="0"/>
              <a:t> to the enterprise will accrue some benefits including subsidized prices. The members will be able to receive some dividends at the end of every financial years as an appreciation token.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17</a:t>
            </a:fld>
            <a:endParaRPr lang="en-US"/>
          </a:p>
        </p:txBody>
      </p:sp>
    </p:spTree>
    <p:extLst>
      <p:ext uri="{BB962C8B-B14F-4D97-AF65-F5344CB8AC3E}">
        <p14:creationId xmlns:p14="http://schemas.microsoft.com/office/powerpoint/2010/main" val="2218118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staff of the enterprise will include management team,</a:t>
            </a:r>
            <a:r>
              <a:rPr lang="en-US" baseline="0" dirty="0"/>
              <a:t> a team that will be involved in water purification, drivers to deliver orders and casual workers who will be tasked with packaging, loading and offloading vehicles.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18</a:t>
            </a:fld>
            <a:endParaRPr lang="en-US"/>
          </a:p>
        </p:txBody>
      </p:sp>
    </p:spTree>
    <p:extLst>
      <p:ext uri="{BB962C8B-B14F-4D97-AF65-F5344CB8AC3E}">
        <p14:creationId xmlns:p14="http://schemas.microsoft.com/office/powerpoint/2010/main" val="4159626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enterprise has several objectifies that it intends to achieve. Since it is a social entrepreneurship form of business, it intends to ensure availability of clean water to the community, provide more job opportunities to the community members, increase profit margins, offer better customer service, and capture a bigger market share.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19</a:t>
            </a:fld>
            <a:endParaRPr lang="en-US"/>
          </a:p>
        </p:txBody>
      </p:sp>
    </p:spTree>
    <p:extLst>
      <p:ext uri="{BB962C8B-B14F-4D97-AF65-F5344CB8AC3E}">
        <p14:creationId xmlns:p14="http://schemas.microsoft.com/office/powerpoint/2010/main" val="3533356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marks the end of the</a:t>
            </a:r>
            <a:r>
              <a:rPr lang="en-US" baseline="0" dirty="0"/>
              <a:t> presentation. For more information about the business plan, kindly visit the above references. Thank you for your time</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20</a:t>
            </a:fld>
            <a:endParaRPr lang="en-US"/>
          </a:p>
        </p:txBody>
      </p:sp>
    </p:spTree>
    <p:extLst>
      <p:ext uri="{BB962C8B-B14F-4D97-AF65-F5344CB8AC3E}">
        <p14:creationId xmlns:p14="http://schemas.microsoft.com/office/powerpoint/2010/main" val="274688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58555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099933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21768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1EF764-C520-4846-AC24-97A467F29BAC}" type="datetimeFigureOut">
              <a:rPr lang="en-US" smtClean="0"/>
              <a:t>2/24/20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5645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1EF764-C520-4846-AC24-97A467F29BAC}" type="datetimeFigureOut">
              <a:rPr lang="en-US" smtClean="0"/>
              <a:t>2/24/20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62376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110244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08981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56129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EF764-C520-4846-AC24-97A467F29BAC}" type="datetimeFigureOut">
              <a:rPr lang="en-US" smtClean="0"/>
              <a:t>2/24/20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43688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EF764-C520-4846-AC24-97A467F29BAC}" type="datetimeFigureOut">
              <a:rPr lang="en-US" smtClean="0"/>
              <a:t>2/24/20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23625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7054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73750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215769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601633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67098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777217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2/24/20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54752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B1EF764-C520-4846-AC24-97A467F29BAC}" type="datetimeFigureOut">
              <a:rPr lang="en-US" smtClean="0"/>
              <a:t>2/24/20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B94BE2B-31E2-48E1-9C62-26C995580C16}" type="slidenum">
              <a:rPr lang="en-US" smtClean="0"/>
              <a:t>‹#›</a:t>
            </a:fld>
            <a:endParaRPr lang="en-US"/>
          </a:p>
        </p:txBody>
      </p:sp>
    </p:spTree>
    <p:extLst>
      <p:ext uri="{BB962C8B-B14F-4D97-AF65-F5344CB8AC3E}">
        <p14:creationId xmlns:p14="http://schemas.microsoft.com/office/powerpoint/2010/main" val="214456072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Business &amp; Financial Plan for Drizzling Investments</a:t>
            </a:r>
          </a:p>
        </p:txBody>
      </p:sp>
      <p:sp>
        <p:nvSpPr>
          <p:cNvPr id="3" name="Subtitle 2"/>
          <p:cNvSpPr>
            <a:spLocks noGrp="1"/>
          </p:cNvSpPr>
          <p:nvPr>
            <p:ph type="subTitle" idx="1"/>
          </p:nvPr>
        </p:nvSpPr>
        <p:spPr/>
        <p:txBody>
          <a:bodyPr/>
          <a:lstStyle/>
          <a:p>
            <a:r>
              <a:rPr lang="en-US" cap="none" dirty="0"/>
              <a:t>Ian Ki-</a:t>
            </a:r>
            <a:r>
              <a:rPr lang="en-US" cap="none" dirty="0" err="1"/>
              <a:t>Hoon</a:t>
            </a:r>
            <a:r>
              <a:rPr lang="en-US" cap="none" dirty="0"/>
              <a:t> Suh</a:t>
            </a:r>
          </a:p>
          <a:p>
            <a:r>
              <a:rPr lang="en-US" cap="none" dirty="0"/>
              <a:t>Penn State University</a:t>
            </a:r>
          </a:p>
        </p:txBody>
      </p:sp>
    </p:spTree>
    <p:extLst>
      <p:ext uri="{BB962C8B-B14F-4D97-AF65-F5344CB8AC3E}">
        <p14:creationId xmlns:p14="http://schemas.microsoft.com/office/powerpoint/2010/main" val="643515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Description</a:t>
            </a:r>
          </a:p>
        </p:txBody>
      </p:sp>
      <p:sp>
        <p:nvSpPr>
          <p:cNvPr id="3" name="Content Placeholder 2"/>
          <p:cNvSpPr>
            <a:spLocks noGrp="1"/>
          </p:cNvSpPr>
          <p:nvPr>
            <p:ph idx="1"/>
          </p:nvPr>
        </p:nvSpPr>
        <p:spPr>
          <a:xfrm>
            <a:off x="1103313" y="2052918"/>
            <a:ext cx="4941888" cy="4195481"/>
          </a:xfrm>
        </p:spPr>
        <p:txBody>
          <a:bodyPr>
            <a:normAutofit/>
          </a:bodyPr>
          <a:lstStyle/>
          <a:p>
            <a:r>
              <a:rPr lang="en-US" sz="2400" dirty="0"/>
              <a:t>Drizzling Investment will be the name of the business.</a:t>
            </a:r>
          </a:p>
          <a:p>
            <a:r>
              <a:rPr lang="en-US" sz="2400" dirty="0"/>
              <a:t>They business will be a social enterprise.</a:t>
            </a:r>
          </a:p>
          <a:p>
            <a:endParaRPr lang="en-US" sz="2400" dirty="0"/>
          </a:p>
        </p:txBody>
      </p:sp>
      <p:pic>
        <p:nvPicPr>
          <p:cNvPr id="4" name="Picture 3"/>
          <p:cNvPicPr>
            <a:picLocks noChangeAspect="1"/>
          </p:cNvPicPr>
          <p:nvPr/>
        </p:nvPicPr>
        <p:blipFill>
          <a:blip r:embed="rId3"/>
          <a:stretch>
            <a:fillRect/>
          </a:stretch>
        </p:blipFill>
        <p:spPr>
          <a:xfrm>
            <a:off x="6045200" y="2245657"/>
            <a:ext cx="4881879" cy="4002741"/>
          </a:xfrm>
          <a:prstGeom prst="rect">
            <a:avLst/>
          </a:prstGeom>
        </p:spPr>
      </p:pic>
    </p:spTree>
    <p:extLst>
      <p:ext uri="{BB962C8B-B14F-4D97-AF65-F5344CB8AC3E}">
        <p14:creationId xmlns:p14="http://schemas.microsoft.com/office/powerpoint/2010/main" val="281442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 Selling</a:t>
            </a:r>
          </a:p>
        </p:txBody>
      </p:sp>
      <p:sp>
        <p:nvSpPr>
          <p:cNvPr id="3" name="Content Placeholder 2"/>
          <p:cNvSpPr>
            <a:spLocks noGrp="1"/>
          </p:cNvSpPr>
          <p:nvPr>
            <p:ph idx="1"/>
          </p:nvPr>
        </p:nvSpPr>
        <p:spPr>
          <a:xfrm>
            <a:off x="1103313" y="2052918"/>
            <a:ext cx="4510088" cy="4195481"/>
          </a:xfrm>
        </p:spPr>
        <p:txBody>
          <a:bodyPr>
            <a:normAutofit/>
          </a:bodyPr>
          <a:lstStyle/>
          <a:p>
            <a:r>
              <a:rPr lang="en-US" sz="2400" dirty="0"/>
              <a:t>Purification of water</a:t>
            </a:r>
          </a:p>
          <a:p>
            <a:r>
              <a:rPr lang="en-US" sz="2400" dirty="0"/>
              <a:t>Distribution of drinking water</a:t>
            </a:r>
          </a:p>
        </p:txBody>
      </p:sp>
      <p:pic>
        <p:nvPicPr>
          <p:cNvPr id="4" name="Picture 3"/>
          <p:cNvPicPr>
            <a:picLocks noChangeAspect="1"/>
          </p:cNvPicPr>
          <p:nvPr/>
        </p:nvPicPr>
        <p:blipFill>
          <a:blip r:embed="rId3"/>
          <a:stretch>
            <a:fillRect/>
          </a:stretch>
        </p:blipFill>
        <p:spPr>
          <a:xfrm>
            <a:off x="5613401" y="1956995"/>
            <a:ext cx="5466079" cy="4291403"/>
          </a:xfrm>
          <a:prstGeom prst="rect">
            <a:avLst/>
          </a:prstGeom>
        </p:spPr>
      </p:pic>
    </p:spTree>
    <p:extLst>
      <p:ext uri="{BB962C8B-B14F-4D97-AF65-F5344CB8AC3E}">
        <p14:creationId xmlns:p14="http://schemas.microsoft.com/office/powerpoint/2010/main" val="4229801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Market</a:t>
            </a:r>
          </a:p>
        </p:txBody>
      </p:sp>
      <p:sp>
        <p:nvSpPr>
          <p:cNvPr id="3" name="Content Placeholder 2"/>
          <p:cNvSpPr>
            <a:spLocks noGrp="1"/>
          </p:cNvSpPr>
          <p:nvPr>
            <p:ph idx="1"/>
          </p:nvPr>
        </p:nvSpPr>
        <p:spPr>
          <a:xfrm>
            <a:off x="1103313" y="2052918"/>
            <a:ext cx="4027488" cy="4195481"/>
          </a:xfrm>
        </p:spPr>
        <p:txBody>
          <a:bodyPr>
            <a:normAutofit/>
          </a:bodyPr>
          <a:lstStyle/>
          <a:p>
            <a:r>
              <a:rPr lang="en-US" sz="2400" dirty="0"/>
              <a:t>Institutions</a:t>
            </a:r>
          </a:p>
          <a:p>
            <a:r>
              <a:rPr lang="en-US" sz="2400" dirty="0"/>
              <a:t>Public and private offices</a:t>
            </a:r>
          </a:p>
          <a:p>
            <a:r>
              <a:rPr lang="en-US" sz="2400" dirty="0"/>
              <a:t>Local community</a:t>
            </a:r>
          </a:p>
        </p:txBody>
      </p:sp>
      <p:pic>
        <p:nvPicPr>
          <p:cNvPr id="5" name="Picture 4"/>
          <p:cNvPicPr>
            <a:picLocks noChangeAspect="1"/>
          </p:cNvPicPr>
          <p:nvPr/>
        </p:nvPicPr>
        <p:blipFill>
          <a:blip r:embed="rId3"/>
          <a:stretch>
            <a:fillRect/>
          </a:stretch>
        </p:blipFill>
        <p:spPr>
          <a:xfrm>
            <a:off x="5130800" y="1853247"/>
            <a:ext cx="5140959" cy="4395151"/>
          </a:xfrm>
          <a:prstGeom prst="rect">
            <a:avLst/>
          </a:prstGeom>
        </p:spPr>
      </p:pic>
    </p:spTree>
    <p:extLst>
      <p:ext uri="{BB962C8B-B14F-4D97-AF65-F5344CB8AC3E}">
        <p14:creationId xmlns:p14="http://schemas.microsoft.com/office/powerpoint/2010/main" val="306209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 of Raw Materials</a:t>
            </a:r>
          </a:p>
        </p:txBody>
      </p:sp>
      <p:sp>
        <p:nvSpPr>
          <p:cNvPr id="3" name="Content Placeholder 2"/>
          <p:cNvSpPr>
            <a:spLocks noGrp="1"/>
          </p:cNvSpPr>
          <p:nvPr>
            <p:ph idx="1"/>
          </p:nvPr>
        </p:nvSpPr>
        <p:spPr>
          <a:xfrm>
            <a:off x="1103313" y="2052918"/>
            <a:ext cx="4713288" cy="4195481"/>
          </a:xfrm>
        </p:spPr>
        <p:txBody>
          <a:bodyPr>
            <a:normAutofit/>
          </a:bodyPr>
          <a:lstStyle/>
          <a:p>
            <a:r>
              <a:rPr lang="en-US" sz="2400" dirty="0"/>
              <a:t>Nearby Clean water sources </a:t>
            </a:r>
          </a:p>
          <a:p>
            <a:r>
              <a:rPr lang="en-US" sz="2400" dirty="0"/>
              <a:t>Rooftops</a:t>
            </a:r>
          </a:p>
        </p:txBody>
      </p:sp>
      <p:pic>
        <p:nvPicPr>
          <p:cNvPr id="4" name="Picture 3"/>
          <p:cNvPicPr>
            <a:picLocks noChangeAspect="1"/>
          </p:cNvPicPr>
          <p:nvPr/>
        </p:nvPicPr>
        <p:blipFill>
          <a:blip r:embed="rId3"/>
          <a:stretch>
            <a:fillRect/>
          </a:stretch>
        </p:blipFill>
        <p:spPr>
          <a:xfrm>
            <a:off x="5816601" y="2052918"/>
            <a:ext cx="4119879" cy="4195481"/>
          </a:xfrm>
          <a:prstGeom prst="rect">
            <a:avLst/>
          </a:prstGeom>
        </p:spPr>
      </p:pic>
    </p:spTree>
    <p:extLst>
      <p:ext uri="{BB962C8B-B14F-4D97-AF65-F5344CB8AC3E}">
        <p14:creationId xmlns:p14="http://schemas.microsoft.com/office/powerpoint/2010/main" val="618254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Strengths</a:t>
            </a:r>
          </a:p>
        </p:txBody>
      </p:sp>
      <p:sp>
        <p:nvSpPr>
          <p:cNvPr id="3" name="Content Placeholder 2"/>
          <p:cNvSpPr>
            <a:spLocks noGrp="1"/>
          </p:cNvSpPr>
          <p:nvPr>
            <p:ph idx="1"/>
          </p:nvPr>
        </p:nvSpPr>
        <p:spPr>
          <a:xfrm>
            <a:off x="1103313" y="2052918"/>
            <a:ext cx="4129088" cy="4195481"/>
          </a:xfrm>
        </p:spPr>
        <p:txBody>
          <a:bodyPr>
            <a:normAutofit/>
          </a:bodyPr>
          <a:lstStyle/>
          <a:p>
            <a:r>
              <a:rPr lang="en-US" sz="2400" dirty="0"/>
              <a:t>Capital strength</a:t>
            </a:r>
          </a:p>
          <a:p>
            <a:r>
              <a:rPr lang="en-US" sz="2400" dirty="0"/>
              <a:t>Active Management</a:t>
            </a:r>
          </a:p>
          <a:p>
            <a:r>
              <a:rPr lang="en-US" sz="2400" dirty="0"/>
              <a:t>Marketing strength</a:t>
            </a:r>
          </a:p>
        </p:txBody>
      </p:sp>
      <p:pic>
        <p:nvPicPr>
          <p:cNvPr id="4" name="Picture 3"/>
          <p:cNvPicPr>
            <a:picLocks noChangeAspect="1"/>
          </p:cNvPicPr>
          <p:nvPr/>
        </p:nvPicPr>
        <p:blipFill>
          <a:blip r:embed="rId3"/>
          <a:stretch>
            <a:fillRect/>
          </a:stretch>
        </p:blipFill>
        <p:spPr>
          <a:xfrm>
            <a:off x="4907334" y="2052918"/>
            <a:ext cx="5730186" cy="4195481"/>
          </a:xfrm>
          <a:prstGeom prst="rect">
            <a:avLst/>
          </a:prstGeom>
        </p:spPr>
      </p:pic>
    </p:spTree>
    <p:extLst>
      <p:ext uri="{BB962C8B-B14F-4D97-AF65-F5344CB8AC3E}">
        <p14:creationId xmlns:p14="http://schemas.microsoft.com/office/powerpoint/2010/main" val="1216705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Weaknesses</a:t>
            </a:r>
          </a:p>
        </p:txBody>
      </p:sp>
      <p:sp>
        <p:nvSpPr>
          <p:cNvPr id="3" name="Content Placeholder 2"/>
          <p:cNvSpPr>
            <a:spLocks noGrp="1"/>
          </p:cNvSpPr>
          <p:nvPr>
            <p:ph idx="1"/>
          </p:nvPr>
        </p:nvSpPr>
        <p:spPr>
          <a:xfrm>
            <a:off x="1103313" y="2052918"/>
            <a:ext cx="3875088" cy="4195481"/>
          </a:xfrm>
        </p:spPr>
        <p:txBody>
          <a:bodyPr>
            <a:normAutofit/>
          </a:bodyPr>
          <a:lstStyle/>
          <a:p>
            <a:r>
              <a:rPr lang="en-US" sz="2400" dirty="0"/>
              <a:t>Knowledge</a:t>
            </a:r>
          </a:p>
          <a:p>
            <a:r>
              <a:rPr lang="en-US" sz="2400" dirty="0"/>
              <a:t>Capital for a start-up</a:t>
            </a:r>
          </a:p>
          <a:p>
            <a:r>
              <a:rPr lang="en-US" sz="2400" dirty="0"/>
              <a:t>Trust</a:t>
            </a:r>
          </a:p>
        </p:txBody>
      </p:sp>
      <p:pic>
        <p:nvPicPr>
          <p:cNvPr id="4" name="Picture 3"/>
          <p:cNvPicPr>
            <a:picLocks noChangeAspect="1"/>
          </p:cNvPicPr>
          <p:nvPr/>
        </p:nvPicPr>
        <p:blipFill>
          <a:blip r:embed="rId3"/>
          <a:stretch>
            <a:fillRect/>
          </a:stretch>
        </p:blipFill>
        <p:spPr>
          <a:xfrm>
            <a:off x="4978400" y="1955446"/>
            <a:ext cx="5887719" cy="3988154"/>
          </a:xfrm>
          <a:prstGeom prst="rect">
            <a:avLst/>
          </a:prstGeom>
        </p:spPr>
      </p:pic>
    </p:spTree>
    <p:extLst>
      <p:ext uri="{BB962C8B-B14F-4D97-AF65-F5344CB8AC3E}">
        <p14:creationId xmlns:p14="http://schemas.microsoft.com/office/powerpoint/2010/main" val="2990973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Opportunities</a:t>
            </a:r>
          </a:p>
        </p:txBody>
      </p:sp>
      <p:sp>
        <p:nvSpPr>
          <p:cNvPr id="3" name="Content Placeholder 2"/>
          <p:cNvSpPr>
            <a:spLocks noGrp="1"/>
          </p:cNvSpPr>
          <p:nvPr>
            <p:ph idx="1"/>
          </p:nvPr>
        </p:nvSpPr>
        <p:spPr>
          <a:xfrm>
            <a:off x="1103313" y="2052918"/>
            <a:ext cx="3925888" cy="4195481"/>
          </a:xfrm>
        </p:spPr>
        <p:txBody>
          <a:bodyPr>
            <a:normAutofit/>
          </a:bodyPr>
          <a:lstStyle/>
          <a:p>
            <a:r>
              <a:rPr lang="en-US" sz="2400" dirty="0"/>
              <a:t>Activism</a:t>
            </a:r>
          </a:p>
          <a:p>
            <a:r>
              <a:rPr lang="en-US" sz="2400" dirty="0"/>
              <a:t>Self-help</a:t>
            </a:r>
          </a:p>
          <a:p>
            <a:r>
              <a:rPr lang="en-US" sz="2400" dirty="0"/>
              <a:t>Donors</a:t>
            </a:r>
          </a:p>
        </p:txBody>
      </p:sp>
      <p:pic>
        <p:nvPicPr>
          <p:cNvPr id="4" name="Picture 3"/>
          <p:cNvPicPr>
            <a:picLocks noChangeAspect="1"/>
          </p:cNvPicPr>
          <p:nvPr/>
        </p:nvPicPr>
        <p:blipFill>
          <a:blip r:embed="rId3"/>
          <a:stretch>
            <a:fillRect/>
          </a:stretch>
        </p:blipFill>
        <p:spPr>
          <a:xfrm>
            <a:off x="4419600" y="2052918"/>
            <a:ext cx="5059680" cy="3784002"/>
          </a:xfrm>
          <a:prstGeom prst="rect">
            <a:avLst/>
          </a:prstGeom>
        </p:spPr>
      </p:pic>
    </p:spTree>
    <p:extLst>
      <p:ext uri="{BB962C8B-B14F-4D97-AF65-F5344CB8AC3E}">
        <p14:creationId xmlns:p14="http://schemas.microsoft.com/office/powerpoint/2010/main" val="133334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Threats</a:t>
            </a:r>
          </a:p>
        </p:txBody>
      </p:sp>
      <p:sp>
        <p:nvSpPr>
          <p:cNvPr id="3" name="Content Placeholder 2"/>
          <p:cNvSpPr>
            <a:spLocks noGrp="1"/>
          </p:cNvSpPr>
          <p:nvPr>
            <p:ph idx="1"/>
          </p:nvPr>
        </p:nvSpPr>
        <p:spPr>
          <a:xfrm>
            <a:off x="1011873" y="2068158"/>
            <a:ext cx="4510088" cy="4195481"/>
          </a:xfrm>
        </p:spPr>
        <p:txBody>
          <a:bodyPr/>
          <a:lstStyle/>
          <a:p>
            <a:r>
              <a:rPr lang="en-US" dirty="0"/>
              <a:t>Adverse political environment</a:t>
            </a:r>
          </a:p>
          <a:p>
            <a:r>
              <a:rPr lang="en-US" dirty="0"/>
              <a:t>Stiff Competition</a:t>
            </a:r>
          </a:p>
          <a:p>
            <a:r>
              <a:rPr lang="en-US" dirty="0"/>
              <a:t>Technological weaknesses</a:t>
            </a:r>
          </a:p>
        </p:txBody>
      </p:sp>
      <p:pic>
        <p:nvPicPr>
          <p:cNvPr id="4" name="Picture 3"/>
          <p:cNvPicPr>
            <a:picLocks noChangeAspect="1"/>
          </p:cNvPicPr>
          <p:nvPr/>
        </p:nvPicPr>
        <p:blipFill>
          <a:blip r:embed="rId3"/>
          <a:stretch>
            <a:fillRect/>
          </a:stretch>
        </p:blipFill>
        <p:spPr>
          <a:xfrm>
            <a:off x="5521960" y="2068158"/>
            <a:ext cx="4528873" cy="3646842"/>
          </a:xfrm>
          <a:prstGeom prst="rect">
            <a:avLst/>
          </a:prstGeom>
        </p:spPr>
      </p:pic>
    </p:spTree>
    <p:extLst>
      <p:ext uri="{BB962C8B-B14F-4D97-AF65-F5344CB8AC3E}">
        <p14:creationId xmlns:p14="http://schemas.microsoft.com/office/powerpoint/2010/main" val="2944217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Initial Capital</a:t>
            </a:r>
          </a:p>
        </p:txBody>
      </p:sp>
      <p:sp>
        <p:nvSpPr>
          <p:cNvPr id="3" name="Content Placeholder 2"/>
          <p:cNvSpPr>
            <a:spLocks noGrp="1"/>
          </p:cNvSpPr>
          <p:nvPr>
            <p:ph idx="1"/>
          </p:nvPr>
        </p:nvSpPr>
        <p:spPr>
          <a:xfrm>
            <a:off x="1103313" y="2052918"/>
            <a:ext cx="4586288" cy="4195481"/>
          </a:xfrm>
        </p:spPr>
        <p:txBody>
          <a:bodyPr>
            <a:normAutofit/>
          </a:bodyPr>
          <a:lstStyle/>
          <a:p>
            <a:r>
              <a:rPr lang="en-US" sz="2400" dirty="0"/>
              <a:t>First year and second year start up capital of $500,000</a:t>
            </a:r>
          </a:p>
          <a:p>
            <a:r>
              <a:rPr lang="en-US" sz="2400" dirty="0"/>
              <a:t>Donors</a:t>
            </a:r>
          </a:p>
        </p:txBody>
      </p:sp>
      <p:pic>
        <p:nvPicPr>
          <p:cNvPr id="4" name="Picture 3"/>
          <p:cNvPicPr>
            <a:picLocks noChangeAspect="1"/>
          </p:cNvPicPr>
          <p:nvPr/>
        </p:nvPicPr>
        <p:blipFill>
          <a:blip r:embed="rId3"/>
          <a:stretch>
            <a:fillRect/>
          </a:stretch>
        </p:blipFill>
        <p:spPr>
          <a:xfrm>
            <a:off x="5689600" y="1853248"/>
            <a:ext cx="4749799" cy="4136072"/>
          </a:xfrm>
          <a:prstGeom prst="rect">
            <a:avLst/>
          </a:prstGeom>
        </p:spPr>
      </p:pic>
    </p:spTree>
    <p:extLst>
      <p:ext uri="{BB962C8B-B14F-4D97-AF65-F5344CB8AC3E}">
        <p14:creationId xmlns:p14="http://schemas.microsoft.com/office/powerpoint/2010/main" val="2311448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Assumptions</a:t>
            </a:r>
          </a:p>
        </p:txBody>
      </p:sp>
      <p:sp>
        <p:nvSpPr>
          <p:cNvPr id="3" name="Content Placeholder 2"/>
          <p:cNvSpPr>
            <a:spLocks noGrp="1"/>
          </p:cNvSpPr>
          <p:nvPr>
            <p:ph idx="1"/>
          </p:nvPr>
        </p:nvSpPr>
        <p:spPr>
          <a:xfrm>
            <a:off x="1103313" y="2052918"/>
            <a:ext cx="4764088" cy="4195481"/>
          </a:xfrm>
        </p:spPr>
        <p:txBody>
          <a:bodyPr>
            <a:normAutofit/>
          </a:bodyPr>
          <a:lstStyle/>
          <a:p>
            <a:r>
              <a:rPr lang="en-US" sz="2400" dirty="0"/>
              <a:t>Favorable economy</a:t>
            </a:r>
          </a:p>
          <a:p>
            <a:r>
              <a:rPr lang="en-US" sz="2400" dirty="0"/>
              <a:t>Availability of donors</a:t>
            </a:r>
          </a:p>
          <a:p>
            <a:r>
              <a:rPr lang="en-US" sz="2400" dirty="0"/>
              <a:t>10% interest rate</a:t>
            </a:r>
          </a:p>
        </p:txBody>
      </p:sp>
      <p:pic>
        <p:nvPicPr>
          <p:cNvPr id="4" name="Picture 3"/>
          <p:cNvPicPr>
            <a:picLocks noChangeAspect="1"/>
          </p:cNvPicPr>
          <p:nvPr/>
        </p:nvPicPr>
        <p:blipFill>
          <a:blip r:embed="rId3"/>
          <a:stretch>
            <a:fillRect/>
          </a:stretch>
        </p:blipFill>
        <p:spPr>
          <a:xfrm>
            <a:off x="4846320" y="1870373"/>
            <a:ext cx="4907280" cy="4560570"/>
          </a:xfrm>
          <a:prstGeom prst="rect">
            <a:avLst/>
          </a:prstGeom>
        </p:spPr>
      </p:pic>
    </p:spTree>
    <p:extLst>
      <p:ext uri="{BB962C8B-B14F-4D97-AF65-F5344CB8AC3E}">
        <p14:creationId xmlns:p14="http://schemas.microsoft.com/office/powerpoint/2010/main" val="2127289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Expenditure</a:t>
            </a:r>
          </a:p>
        </p:txBody>
      </p:sp>
      <p:sp>
        <p:nvSpPr>
          <p:cNvPr id="3" name="Content Placeholder 2"/>
          <p:cNvSpPr>
            <a:spLocks noGrp="1"/>
          </p:cNvSpPr>
          <p:nvPr>
            <p:ph idx="1"/>
          </p:nvPr>
        </p:nvSpPr>
        <p:spPr>
          <a:xfrm>
            <a:off x="1103313" y="2052918"/>
            <a:ext cx="4891087" cy="4195481"/>
          </a:xfrm>
        </p:spPr>
        <p:txBody>
          <a:bodyPr>
            <a:normAutofit/>
          </a:bodyPr>
          <a:lstStyle/>
          <a:p>
            <a:r>
              <a:rPr lang="en-US" sz="2400" dirty="0"/>
              <a:t>Rent</a:t>
            </a:r>
          </a:p>
          <a:p>
            <a:r>
              <a:rPr lang="en-US" sz="2400" dirty="0"/>
              <a:t>Utilities</a:t>
            </a:r>
          </a:p>
          <a:p>
            <a:r>
              <a:rPr lang="en-US" sz="2400" dirty="0"/>
              <a:t>Employees’ Salaries</a:t>
            </a:r>
          </a:p>
          <a:p>
            <a:r>
              <a:rPr lang="en-US" sz="2400" dirty="0"/>
              <a:t>Training</a:t>
            </a:r>
          </a:p>
          <a:p>
            <a:r>
              <a:rPr lang="en-US" sz="2400" dirty="0"/>
              <a:t>Taxes </a:t>
            </a:r>
          </a:p>
          <a:p>
            <a:r>
              <a:rPr lang="en-US" sz="2400" dirty="0"/>
              <a:t>Marketing</a:t>
            </a:r>
          </a:p>
        </p:txBody>
      </p:sp>
      <p:pic>
        <p:nvPicPr>
          <p:cNvPr id="4" name="Picture 3"/>
          <p:cNvPicPr>
            <a:picLocks noChangeAspect="1"/>
          </p:cNvPicPr>
          <p:nvPr/>
        </p:nvPicPr>
        <p:blipFill>
          <a:blip r:embed="rId3"/>
          <a:stretch>
            <a:fillRect/>
          </a:stretch>
        </p:blipFill>
        <p:spPr>
          <a:xfrm>
            <a:off x="5994400" y="2052918"/>
            <a:ext cx="4505960" cy="3829722"/>
          </a:xfrm>
          <a:prstGeom prst="rect">
            <a:avLst/>
          </a:prstGeom>
        </p:spPr>
      </p:pic>
    </p:spTree>
    <p:extLst>
      <p:ext uri="{BB962C8B-B14F-4D97-AF65-F5344CB8AC3E}">
        <p14:creationId xmlns:p14="http://schemas.microsoft.com/office/powerpoint/2010/main" val="1385742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Depreciation Cost</a:t>
            </a:r>
          </a:p>
        </p:txBody>
      </p:sp>
      <p:sp>
        <p:nvSpPr>
          <p:cNvPr id="3" name="Content Placeholder 2"/>
          <p:cNvSpPr>
            <a:spLocks noGrp="1"/>
          </p:cNvSpPr>
          <p:nvPr>
            <p:ph idx="1"/>
          </p:nvPr>
        </p:nvSpPr>
        <p:spPr>
          <a:xfrm>
            <a:off x="1103313" y="2052918"/>
            <a:ext cx="3062288" cy="4195481"/>
          </a:xfrm>
        </p:spPr>
        <p:txBody>
          <a:bodyPr/>
          <a:lstStyle/>
          <a:p>
            <a:r>
              <a:rPr lang="en-US" dirty="0"/>
              <a:t>Low depreciation</a:t>
            </a:r>
          </a:p>
        </p:txBody>
      </p:sp>
      <p:pic>
        <p:nvPicPr>
          <p:cNvPr id="4" name="Picture 3"/>
          <p:cNvPicPr>
            <a:picLocks noChangeAspect="1"/>
          </p:cNvPicPr>
          <p:nvPr/>
        </p:nvPicPr>
        <p:blipFill>
          <a:blip r:embed="rId3"/>
          <a:stretch>
            <a:fillRect/>
          </a:stretch>
        </p:blipFill>
        <p:spPr>
          <a:xfrm>
            <a:off x="4862512" y="2500312"/>
            <a:ext cx="2466975" cy="1857375"/>
          </a:xfrm>
          <a:prstGeom prst="rect">
            <a:avLst/>
          </a:prstGeom>
        </p:spPr>
      </p:pic>
    </p:spTree>
    <p:extLst>
      <p:ext uri="{BB962C8B-B14F-4D97-AF65-F5344CB8AC3E}">
        <p14:creationId xmlns:p14="http://schemas.microsoft.com/office/powerpoint/2010/main" val="97528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Labor Force</a:t>
            </a:r>
          </a:p>
        </p:txBody>
      </p:sp>
      <p:sp>
        <p:nvSpPr>
          <p:cNvPr id="3" name="Content Placeholder 2"/>
          <p:cNvSpPr>
            <a:spLocks noGrp="1"/>
          </p:cNvSpPr>
          <p:nvPr>
            <p:ph idx="1"/>
          </p:nvPr>
        </p:nvSpPr>
        <p:spPr>
          <a:xfrm>
            <a:off x="1103313" y="2052918"/>
            <a:ext cx="4484688" cy="4195481"/>
          </a:xfrm>
        </p:spPr>
        <p:txBody>
          <a:bodyPr>
            <a:normAutofit/>
          </a:bodyPr>
          <a:lstStyle/>
          <a:p>
            <a:r>
              <a:rPr lang="en-US" sz="2400" dirty="0"/>
              <a:t>Local community youths</a:t>
            </a:r>
          </a:p>
        </p:txBody>
      </p:sp>
      <p:pic>
        <p:nvPicPr>
          <p:cNvPr id="4" name="Picture 3"/>
          <p:cNvPicPr>
            <a:picLocks noChangeAspect="1"/>
          </p:cNvPicPr>
          <p:nvPr/>
        </p:nvPicPr>
        <p:blipFill>
          <a:blip r:embed="rId3"/>
          <a:stretch>
            <a:fillRect/>
          </a:stretch>
        </p:blipFill>
        <p:spPr>
          <a:xfrm>
            <a:off x="5588001" y="2052918"/>
            <a:ext cx="4462833" cy="3840480"/>
          </a:xfrm>
          <a:prstGeom prst="rect">
            <a:avLst/>
          </a:prstGeom>
        </p:spPr>
      </p:pic>
    </p:spTree>
    <p:extLst>
      <p:ext uri="{BB962C8B-B14F-4D97-AF65-F5344CB8AC3E}">
        <p14:creationId xmlns:p14="http://schemas.microsoft.com/office/powerpoint/2010/main" val="441388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Segmentation</a:t>
            </a:r>
          </a:p>
        </p:txBody>
      </p:sp>
      <p:sp>
        <p:nvSpPr>
          <p:cNvPr id="3" name="Content Placeholder 2"/>
          <p:cNvSpPr>
            <a:spLocks noGrp="1"/>
          </p:cNvSpPr>
          <p:nvPr>
            <p:ph idx="1"/>
          </p:nvPr>
        </p:nvSpPr>
        <p:spPr>
          <a:xfrm>
            <a:off x="1103313" y="2052918"/>
            <a:ext cx="4256088" cy="4195481"/>
          </a:xfrm>
        </p:spPr>
        <p:txBody>
          <a:bodyPr>
            <a:normAutofit/>
          </a:bodyPr>
          <a:lstStyle/>
          <a:p>
            <a:r>
              <a:rPr lang="en-US" sz="2400" dirty="0"/>
              <a:t>Aged Population</a:t>
            </a:r>
          </a:p>
          <a:p>
            <a:r>
              <a:rPr lang="en-US" sz="2400" dirty="0"/>
              <a:t>Wholesalers</a:t>
            </a:r>
          </a:p>
          <a:p>
            <a:r>
              <a:rPr lang="en-US" sz="2400" dirty="0"/>
              <a:t>Retailers </a:t>
            </a:r>
          </a:p>
        </p:txBody>
      </p:sp>
      <p:pic>
        <p:nvPicPr>
          <p:cNvPr id="4" name="Picture 3"/>
          <p:cNvPicPr>
            <a:picLocks noChangeAspect="1"/>
          </p:cNvPicPr>
          <p:nvPr/>
        </p:nvPicPr>
        <p:blipFill>
          <a:blip r:embed="rId3"/>
          <a:stretch>
            <a:fillRect/>
          </a:stretch>
        </p:blipFill>
        <p:spPr>
          <a:xfrm>
            <a:off x="5359401" y="2140883"/>
            <a:ext cx="5064759" cy="3635077"/>
          </a:xfrm>
          <a:prstGeom prst="rect">
            <a:avLst/>
          </a:prstGeom>
        </p:spPr>
      </p:pic>
    </p:spTree>
    <p:extLst>
      <p:ext uri="{BB962C8B-B14F-4D97-AF65-F5344CB8AC3E}">
        <p14:creationId xmlns:p14="http://schemas.microsoft.com/office/powerpoint/2010/main" val="3663797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Model and Scalability Plan</a:t>
            </a:r>
          </a:p>
        </p:txBody>
      </p:sp>
      <p:sp>
        <p:nvSpPr>
          <p:cNvPr id="3" name="Content Placeholder 2"/>
          <p:cNvSpPr>
            <a:spLocks noGrp="1"/>
          </p:cNvSpPr>
          <p:nvPr>
            <p:ph idx="1"/>
          </p:nvPr>
        </p:nvSpPr>
        <p:spPr>
          <a:xfrm>
            <a:off x="1103313" y="2052918"/>
            <a:ext cx="4205288" cy="4195481"/>
          </a:xfrm>
        </p:spPr>
        <p:txBody>
          <a:bodyPr>
            <a:normAutofit/>
          </a:bodyPr>
          <a:lstStyle/>
          <a:p>
            <a:r>
              <a:rPr lang="en-US" sz="2400" dirty="0"/>
              <a:t>External funding</a:t>
            </a:r>
          </a:p>
          <a:p>
            <a:r>
              <a:rPr lang="en-US" sz="2400" dirty="0"/>
              <a:t>Yearly subscription</a:t>
            </a:r>
          </a:p>
        </p:txBody>
      </p:sp>
      <p:pic>
        <p:nvPicPr>
          <p:cNvPr id="4" name="Picture 3"/>
          <p:cNvPicPr>
            <a:picLocks noChangeAspect="1"/>
          </p:cNvPicPr>
          <p:nvPr/>
        </p:nvPicPr>
        <p:blipFill>
          <a:blip r:embed="rId3"/>
          <a:stretch>
            <a:fillRect/>
          </a:stretch>
        </p:blipFill>
        <p:spPr>
          <a:xfrm>
            <a:off x="5308601" y="1853248"/>
            <a:ext cx="5303520" cy="3472815"/>
          </a:xfrm>
          <a:prstGeom prst="rect">
            <a:avLst/>
          </a:prstGeom>
        </p:spPr>
      </p:pic>
    </p:spTree>
    <p:extLst>
      <p:ext uri="{BB962C8B-B14F-4D97-AF65-F5344CB8AC3E}">
        <p14:creationId xmlns:p14="http://schemas.microsoft.com/office/powerpoint/2010/main" val="3472448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Stakeholder Benefits</a:t>
            </a:r>
          </a:p>
        </p:txBody>
      </p:sp>
      <p:sp>
        <p:nvSpPr>
          <p:cNvPr id="3" name="Content Placeholder 2"/>
          <p:cNvSpPr>
            <a:spLocks noGrp="1"/>
          </p:cNvSpPr>
          <p:nvPr>
            <p:ph idx="1"/>
          </p:nvPr>
        </p:nvSpPr>
        <p:spPr>
          <a:xfrm>
            <a:off x="1103313" y="2052918"/>
            <a:ext cx="4027488" cy="4195481"/>
          </a:xfrm>
        </p:spPr>
        <p:txBody>
          <a:bodyPr>
            <a:normAutofit/>
          </a:bodyPr>
          <a:lstStyle/>
          <a:p>
            <a:r>
              <a:rPr lang="en-US" sz="2400" dirty="0"/>
              <a:t>Subsidized prices</a:t>
            </a:r>
          </a:p>
        </p:txBody>
      </p:sp>
      <p:pic>
        <p:nvPicPr>
          <p:cNvPr id="4" name="Picture 3"/>
          <p:cNvPicPr>
            <a:picLocks noChangeAspect="1"/>
          </p:cNvPicPr>
          <p:nvPr/>
        </p:nvPicPr>
        <p:blipFill>
          <a:blip r:embed="rId3"/>
          <a:stretch>
            <a:fillRect/>
          </a:stretch>
        </p:blipFill>
        <p:spPr>
          <a:xfrm>
            <a:off x="5348472" y="1893233"/>
            <a:ext cx="4984248" cy="4514850"/>
          </a:xfrm>
          <a:prstGeom prst="rect">
            <a:avLst/>
          </a:prstGeom>
        </p:spPr>
      </p:pic>
    </p:spTree>
    <p:extLst>
      <p:ext uri="{BB962C8B-B14F-4D97-AF65-F5344CB8AC3E}">
        <p14:creationId xmlns:p14="http://schemas.microsoft.com/office/powerpoint/2010/main" val="1316657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Staffing</a:t>
            </a:r>
          </a:p>
        </p:txBody>
      </p:sp>
      <p:sp>
        <p:nvSpPr>
          <p:cNvPr id="3" name="Content Placeholder 2"/>
          <p:cNvSpPr>
            <a:spLocks noGrp="1"/>
          </p:cNvSpPr>
          <p:nvPr>
            <p:ph idx="1"/>
          </p:nvPr>
        </p:nvSpPr>
        <p:spPr>
          <a:xfrm>
            <a:off x="1103313" y="2052918"/>
            <a:ext cx="3925888" cy="4195481"/>
          </a:xfrm>
        </p:spPr>
        <p:txBody>
          <a:bodyPr>
            <a:normAutofit/>
          </a:bodyPr>
          <a:lstStyle/>
          <a:p>
            <a:r>
              <a:rPr lang="en-US" sz="2400" dirty="0"/>
              <a:t>Management</a:t>
            </a:r>
          </a:p>
          <a:p>
            <a:r>
              <a:rPr lang="en-US" sz="2400" dirty="0"/>
              <a:t>Purification employees</a:t>
            </a:r>
          </a:p>
          <a:p>
            <a:r>
              <a:rPr lang="en-US" sz="2400" dirty="0"/>
              <a:t>Drivers</a:t>
            </a:r>
          </a:p>
          <a:p>
            <a:r>
              <a:rPr lang="en-US" sz="2400" dirty="0"/>
              <a:t>Casual workers</a:t>
            </a:r>
          </a:p>
        </p:txBody>
      </p:sp>
      <p:pic>
        <p:nvPicPr>
          <p:cNvPr id="4" name="Picture 3"/>
          <p:cNvPicPr>
            <a:picLocks noChangeAspect="1"/>
          </p:cNvPicPr>
          <p:nvPr/>
        </p:nvPicPr>
        <p:blipFill>
          <a:blip r:embed="rId3"/>
          <a:stretch>
            <a:fillRect/>
          </a:stretch>
        </p:blipFill>
        <p:spPr>
          <a:xfrm>
            <a:off x="5229224" y="2052918"/>
            <a:ext cx="5194935" cy="3174402"/>
          </a:xfrm>
          <a:prstGeom prst="rect">
            <a:avLst/>
          </a:prstGeom>
        </p:spPr>
      </p:pic>
    </p:spTree>
    <p:extLst>
      <p:ext uri="{BB962C8B-B14F-4D97-AF65-F5344CB8AC3E}">
        <p14:creationId xmlns:p14="http://schemas.microsoft.com/office/powerpoint/2010/main" val="1161754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Goals</a:t>
            </a:r>
          </a:p>
        </p:txBody>
      </p:sp>
      <p:sp>
        <p:nvSpPr>
          <p:cNvPr id="3" name="Content Placeholder 2"/>
          <p:cNvSpPr>
            <a:spLocks noGrp="1"/>
          </p:cNvSpPr>
          <p:nvPr>
            <p:ph idx="1"/>
          </p:nvPr>
        </p:nvSpPr>
        <p:spPr>
          <a:xfrm>
            <a:off x="1103313" y="2052918"/>
            <a:ext cx="5576888" cy="4195481"/>
          </a:xfrm>
        </p:spPr>
        <p:txBody>
          <a:bodyPr>
            <a:normAutofit/>
          </a:bodyPr>
          <a:lstStyle/>
          <a:p>
            <a:r>
              <a:rPr lang="en-US" sz="2400" dirty="0"/>
              <a:t>Ensure availability of clean water</a:t>
            </a:r>
          </a:p>
          <a:p>
            <a:r>
              <a:rPr lang="en-US" sz="2400" dirty="0"/>
              <a:t>Capture a bigger market share</a:t>
            </a:r>
          </a:p>
          <a:p>
            <a:r>
              <a:rPr lang="en-US" sz="2400" dirty="0"/>
              <a:t>Increase profit margin</a:t>
            </a:r>
          </a:p>
          <a:p>
            <a:r>
              <a:rPr lang="en-US" sz="2400" dirty="0"/>
              <a:t>Provide more employment opportunities to the community</a:t>
            </a:r>
          </a:p>
          <a:p>
            <a:r>
              <a:rPr lang="en-US" sz="2400" dirty="0"/>
              <a:t>Provide better customer service</a:t>
            </a:r>
          </a:p>
        </p:txBody>
      </p:sp>
      <p:pic>
        <p:nvPicPr>
          <p:cNvPr id="4" name="Picture 3"/>
          <p:cNvPicPr>
            <a:picLocks noChangeAspect="1"/>
          </p:cNvPicPr>
          <p:nvPr/>
        </p:nvPicPr>
        <p:blipFill>
          <a:blip r:embed="rId3"/>
          <a:stretch>
            <a:fillRect/>
          </a:stretch>
        </p:blipFill>
        <p:spPr>
          <a:xfrm>
            <a:off x="6996112" y="2052918"/>
            <a:ext cx="3838575" cy="4048125"/>
          </a:xfrm>
          <a:prstGeom prst="rect">
            <a:avLst/>
          </a:prstGeom>
        </p:spPr>
      </p:pic>
    </p:spTree>
    <p:extLst>
      <p:ext uri="{BB962C8B-B14F-4D97-AF65-F5344CB8AC3E}">
        <p14:creationId xmlns:p14="http://schemas.microsoft.com/office/powerpoint/2010/main" val="3154808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a:bodyPr>
          <a:lstStyle/>
          <a:p>
            <a:r>
              <a:rPr lang="en-US" sz="2400" dirty="0"/>
              <a:t>Berry, T. (2020, January 2). </a:t>
            </a:r>
            <a:r>
              <a:rPr lang="en-US" sz="2400" i="1" dirty="0"/>
              <a:t>A Standard Business Plan Outline [Updated for 2020] | </a:t>
            </a:r>
            <a:r>
              <a:rPr lang="en-US" sz="2400" i="1" dirty="0" err="1"/>
              <a:t>Bplans</a:t>
            </a:r>
            <a:r>
              <a:rPr lang="en-US" sz="2400" dirty="0"/>
              <a:t>. </a:t>
            </a:r>
            <a:r>
              <a:rPr lang="en-US" sz="2400" dirty="0" err="1"/>
              <a:t>Bplans</a:t>
            </a:r>
            <a:r>
              <a:rPr lang="en-US" sz="2400" dirty="0"/>
              <a:t> Blog. </a:t>
            </a:r>
            <a:r>
              <a:rPr lang="en-US" sz="2400" u="sng" dirty="0"/>
              <a:t>https://articles.bplans.com/a-standard-business-plan-outline/</a:t>
            </a:r>
            <a:endParaRPr lang="en-US" sz="2400" dirty="0"/>
          </a:p>
          <a:p>
            <a:r>
              <a:rPr lang="en-US" sz="2400" i="1" dirty="0"/>
              <a:t>SWOT Analysis</a:t>
            </a:r>
            <a:r>
              <a:rPr lang="en-US" sz="2400" dirty="0"/>
              <a:t>. (2019, July 2). </a:t>
            </a:r>
            <a:r>
              <a:rPr lang="en-US" sz="2400" dirty="0" err="1"/>
              <a:t>REDFworkshop</a:t>
            </a:r>
            <a:r>
              <a:rPr lang="en-US" sz="2400" dirty="0"/>
              <a:t>. </a:t>
            </a:r>
            <a:r>
              <a:rPr lang="en-US" sz="2400" u="sng" dirty="0"/>
              <a:t>https://redfworkshop.org/tool/swot-analysis/</a:t>
            </a:r>
            <a:endParaRPr lang="en-US" sz="2400" dirty="0"/>
          </a:p>
          <a:p>
            <a:r>
              <a:rPr lang="en-US" sz="2400" dirty="0"/>
              <a:t>Sector, F. (2007). A business planning guide for developing a social enterprise. </a:t>
            </a:r>
            <a:r>
              <a:rPr lang="en-US" sz="2400" i="1" dirty="0" err="1"/>
              <a:t>Dalam</a:t>
            </a:r>
            <a:r>
              <a:rPr lang="en-US" sz="2400" i="1" dirty="0"/>
              <a:t> www. </a:t>
            </a:r>
            <a:r>
              <a:rPr lang="en-US" sz="2400" i="1" dirty="0" err="1"/>
              <a:t>forthsector</a:t>
            </a:r>
            <a:r>
              <a:rPr lang="en-US" sz="2400" i="1" dirty="0"/>
              <a:t>. org. </a:t>
            </a:r>
            <a:r>
              <a:rPr lang="en-US" sz="2400" i="1" dirty="0" err="1"/>
              <a:t>uk</a:t>
            </a:r>
            <a:r>
              <a:rPr lang="en-US" sz="2400" dirty="0"/>
              <a:t>.</a:t>
            </a:r>
          </a:p>
        </p:txBody>
      </p:sp>
    </p:spTree>
    <p:extLst>
      <p:ext uri="{BB962C8B-B14F-4D97-AF65-F5344CB8AC3E}">
        <p14:creationId xmlns:p14="http://schemas.microsoft.com/office/powerpoint/2010/main" val="701538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946</TotalTime>
  <Words>1164</Words>
  <Application>Microsoft Macintosh PowerPoint</Application>
  <PresentationFormat>Widescreen</PresentationFormat>
  <Paragraphs>114</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Century Gothic</vt:lpstr>
      <vt:lpstr>Wingdings 3</vt:lpstr>
      <vt:lpstr>Ion</vt:lpstr>
      <vt:lpstr>Business &amp; Financial Plan for Drizzling Investments</vt:lpstr>
      <vt:lpstr>Business Description</vt:lpstr>
      <vt:lpstr>Product Selling</vt:lpstr>
      <vt:lpstr>Target Market</vt:lpstr>
      <vt:lpstr>Source of Raw Materials</vt:lpstr>
      <vt:lpstr>SWOT Analysis: Strengths</vt:lpstr>
      <vt:lpstr>SWOT Analysis: Weaknesses</vt:lpstr>
      <vt:lpstr>SWOT Analysis: Opportunities</vt:lpstr>
      <vt:lpstr>SWOT Analysis: Threats</vt:lpstr>
      <vt:lpstr>Initial Financials: Initial Capital</vt:lpstr>
      <vt:lpstr>Initial Financials: Assumptions</vt:lpstr>
      <vt:lpstr>Initial Financials: Expenditure</vt:lpstr>
      <vt:lpstr>Initial Financials: Depreciation Cost</vt:lpstr>
      <vt:lpstr>Target Labor Force</vt:lpstr>
      <vt:lpstr>Market Segmentation</vt:lpstr>
      <vt:lpstr>Funding Model and Scalability Plan</vt:lpstr>
      <vt:lpstr>Stakeholder Benefits</vt:lpstr>
      <vt:lpstr>Staffing</vt:lpstr>
      <vt:lpstr>Enterprise Goals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&amp; Financial Plan for Drizzling Investments</dc:title>
  <dc:creator>user</dc:creator>
  <cp:lastModifiedBy>KI Hoon Suh</cp:lastModifiedBy>
  <cp:revision>19</cp:revision>
  <dcterms:created xsi:type="dcterms:W3CDTF">2020-02-22T19:54:55Z</dcterms:created>
  <dcterms:modified xsi:type="dcterms:W3CDTF">2020-02-25T04:25:00Z</dcterms:modified>
</cp:coreProperties>
</file>